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0"/>
  </p:notesMasterIdLst>
  <p:sldIdLst>
    <p:sldId id="256" r:id="rId2"/>
    <p:sldId id="272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3" r:id="rId15"/>
    <p:sldId id="274" r:id="rId16"/>
    <p:sldId id="268" r:id="rId17"/>
    <p:sldId id="275" r:id="rId18"/>
    <p:sldId id="276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F5310A-8729-4B6A-BE03-3CCA36D2428B}" type="datetimeFigureOut">
              <a:rPr lang="en-GB" smtClean="0"/>
              <a:t>10/09/2023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21C239-3F11-402A-88E4-9606F367E8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7125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9/10/2023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20C6E-CFEF-18DD-3F14-206B097593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Surgery of the diaphragm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A811CE-8E91-4855-A390-B14B98E72E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62399" y="5076612"/>
            <a:ext cx="7197726" cy="1405467"/>
          </a:xfrm>
        </p:spPr>
        <p:txBody>
          <a:bodyPr/>
          <a:lstStyle/>
          <a:p>
            <a:r>
              <a:rPr lang="en-US" dirty="0"/>
              <a:t>Mladen pavlovic, md, </a:t>
            </a:r>
            <a:r>
              <a:rPr lang="en-US" dirty="0" err="1"/>
              <a:t>pHd</a:t>
            </a:r>
            <a:endParaRPr lang="en-US" dirty="0"/>
          </a:p>
          <a:p>
            <a:endParaRPr lang="en-US" dirty="0"/>
          </a:p>
          <a:p>
            <a:r>
              <a:rPr lang="en-US" dirty="0"/>
              <a:t>Assistant professor of surgery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52088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78E6ACE-A99B-8D9F-69EC-63FC021982F8}"/>
              </a:ext>
            </a:extLst>
          </p:cNvPr>
          <p:cNvSpPr txBox="1"/>
          <p:nvPr/>
        </p:nvSpPr>
        <p:spPr>
          <a:xfrm>
            <a:off x="2001328" y="1246447"/>
            <a:ext cx="8712680" cy="43284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4000" b="1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HIATUS HERNIA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More often in women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A large number of asymptomatic, by chance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discovered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The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phrenoesophageal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membrane relaxes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 Passage of part of the stomach through the hiatus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oesophagei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diaphragm on the top in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mediastinum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Congenital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syndrome "SHORT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esophagus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" </a:t>
            </a:r>
          </a:p>
        </p:txBody>
      </p:sp>
    </p:spTree>
    <p:extLst>
      <p:ext uri="{BB962C8B-B14F-4D97-AF65-F5344CB8AC3E}">
        <p14:creationId xmlns:p14="http://schemas.microsoft.com/office/powerpoint/2010/main" val="23009287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EBFB9D4-AECC-3AEF-72AD-C5D86A3108C8}"/>
              </a:ext>
            </a:extLst>
          </p:cNvPr>
          <p:cNvSpPr txBox="1"/>
          <p:nvPr/>
        </p:nvSpPr>
        <p:spPr>
          <a:xfrm>
            <a:off x="1995218" y="750320"/>
            <a:ext cx="8201564" cy="59590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﻿ </a:t>
            </a:r>
            <a:r>
              <a:rPr lang="en-GB" sz="2000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AKERLUND DIVISION</a:t>
            </a:r>
            <a:r>
              <a:rPr lang="sr-Latn-RS" sz="2000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en-GB" sz="2000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HIATUS HERNIA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❖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Sliding type (par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glissement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sliding hernia - 90%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✓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cardioesophageal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junction slides upward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✓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Corrected His angle, relaxed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Gubarov's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valve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✓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High frequency of GERD (up to 90%)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✓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treatment is conservative, and for GERD - surgical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❖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Rolling type (paraesophageal ) rolling hernia - 8%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✓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cardia normally stands in the abdomen, and next to it, it slides upwards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fundus or entire stomach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✓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There is no GERD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✓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treatment is surgical due to threatening entrapment and chronic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gastric volvulus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❖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Mixed type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✓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cardia slides, and next to it, part of the stomach also slides into the chest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✓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Treatment is surgical</a:t>
            </a:r>
          </a:p>
        </p:txBody>
      </p:sp>
    </p:spTree>
    <p:extLst>
      <p:ext uri="{BB962C8B-B14F-4D97-AF65-F5344CB8AC3E}">
        <p14:creationId xmlns:p14="http://schemas.microsoft.com/office/powerpoint/2010/main" val="921242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859C82-F9BF-8E7A-ECF8-E158D33B87E7}"/>
              </a:ext>
            </a:extLst>
          </p:cNvPr>
          <p:cNvSpPr txBox="1"/>
          <p:nvPr/>
        </p:nvSpPr>
        <p:spPr>
          <a:xfrm>
            <a:off x="3048719" y="418246"/>
            <a:ext cx="6094562" cy="11734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Left: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Thoracogaster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Middle: Sliding hernia</a:t>
            </a: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Right: Paraesophageal hernia</a:t>
            </a:r>
          </a:p>
        </p:txBody>
      </p:sp>
      <p:pic>
        <p:nvPicPr>
          <p:cNvPr id="6" name="Picture 6" descr="rad300F6.jpg">
            <a:extLst>
              <a:ext uri="{FF2B5EF4-FFF2-40B4-BE49-F238E27FC236}">
                <a16:creationId xmlns:a16="http://schemas.microsoft.com/office/drawing/2014/main" id="{9B254C41-8D46-8F61-2EF9-2E2593706B4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069" y="1591709"/>
            <a:ext cx="27146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rad967D9.jpg">
            <a:extLst>
              <a:ext uri="{FF2B5EF4-FFF2-40B4-BE49-F238E27FC236}">
                <a16:creationId xmlns:a16="http://schemas.microsoft.com/office/drawing/2014/main" id="{310AD31B-5A63-D9A2-1B3E-D80674BF0088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3069" y="1591709"/>
            <a:ext cx="35718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rad031EB.jpg">
            <a:extLst>
              <a:ext uri="{FF2B5EF4-FFF2-40B4-BE49-F238E27FC236}">
                <a16:creationId xmlns:a16="http://schemas.microsoft.com/office/drawing/2014/main" id="{C1D651B9-6460-89EF-81C3-117630659B3D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9694" y="1591709"/>
            <a:ext cx="28733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9397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C754A26-C425-D5AB-E71E-546829493078}"/>
              </a:ext>
            </a:extLst>
          </p:cNvPr>
          <p:cNvSpPr txBox="1"/>
          <p:nvPr/>
        </p:nvSpPr>
        <p:spPr>
          <a:xfrm>
            <a:off x="10006506" y="2449020"/>
            <a:ext cx="1759924" cy="19599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Paraesophageal hernias with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antethoracic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herniation stomach</a:t>
            </a: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Thoracogaster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)</a:t>
            </a:r>
          </a:p>
        </p:txBody>
      </p:sp>
      <p:pic>
        <p:nvPicPr>
          <p:cNvPr id="6" name="Picture 7" descr="rad29C25.jpg">
            <a:extLst>
              <a:ext uri="{FF2B5EF4-FFF2-40B4-BE49-F238E27FC236}">
                <a16:creationId xmlns:a16="http://schemas.microsoft.com/office/drawing/2014/main" id="{8DA3E621-FCFF-8031-F4B7-FB67FEDE9E2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86188"/>
            <a:ext cx="2643188" cy="307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rad9702B.jpg">
            <a:extLst>
              <a:ext uri="{FF2B5EF4-FFF2-40B4-BE49-F238E27FC236}">
                <a16:creationId xmlns:a16="http://schemas.microsoft.com/office/drawing/2014/main" id="{9BEB4459-B4AC-772E-A6DD-AA8418E87279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8139" y="0"/>
            <a:ext cx="407193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 descr="rad4A247.jpg">
            <a:extLst>
              <a:ext uri="{FF2B5EF4-FFF2-40B4-BE49-F238E27FC236}">
                <a16:creationId xmlns:a16="http://schemas.microsoft.com/office/drawing/2014/main" id="{7382D1B3-B6B1-90B4-44AF-28E2763DB827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531" y="0"/>
            <a:ext cx="3433313" cy="3519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" descr="rad1832A.jpg">
            <a:extLst>
              <a:ext uri="{FF2B5EF4-FFF2-40B4-BE49-F238E27FC236}">
                <a16:creationId xmlns:a16="http://schemas.microsoft.com/office/drawing/2014/main" id="{49B408F5-E3B1-CA5E-4363-BA81D1A8C4E5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188" y="3786188"/>
            <a:ext cx="2428875" cy="307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40718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38A39484-1CEE-6741-4397-5E49E331AA48}"/>
              </a:ext>
            </a:extLst>
          </p:cNvPr>
          <p:cNvSpPr txBox="1">
            <a:spLocks noChangeArrowheads="1"/>
          </p:cNvSpPr>
          <p:nvPr/>
        </p:nvSpPr>
        <p:spPr>
          <a:xfrm>
            <a:off x="6374920" y="603414"/>
            <a:ext cx="3779837" cy="316865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Schematic views -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relationship between: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Leimer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membrane,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cardioesophageal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joint and parts of the stomach in herniations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DBB792B-91AB-FA73-4041-8B34698C48CB}"/>
              </a:ext>
            </a:extLst>
          </p:cNvPr>
          <p:cNvSpPr txBox="1">
            <a:spLocks/>
          </p:cNvSpPr>
          <p:nvPr/>
        </p:nvSpPr>
        <p:spPr>
          <a:xfrm>
            <a:off x="6553200" y="6248400"/>
            <a:ext cx="2133600" cy="47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sz="2800" b="1" i="1" kern="120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defRPr>
            </a:lvl1pPr>
            <a:lvl2pPr marL="742950" indent="-285750" algn="l" defTabSz="457200" rtl="0" eaLnBrk="0" latinLnBrk="0" hangingPunct="0">
              <a:defRPr sz="2800" b="1" i="1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1143000" indent="-228600" algn="l" defTabSz="457200" rtl="0" eaLnBrk="0" latinLnBrk="0" hangingPunct="0">
              <a:defRPr sz="2800" b="1" i="1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1600200" indent="-228600" algn="l" defTabSz="457200" rtl="0" eaLnBrk="0" latinLnBrk="0" hangingPunct="0">
              <a:defRPr sz="2800" b="1" i="1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2057400" indent="-228600" algn="l" defTabSz="457200" rtl="0" eaLnBrk="0" latinLnBrk="0" hangingPunct="0">
              <a:defRPr sz="2800" b="1" i="1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2514600" indent="-228600" algn="ctr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800" b="1" i="1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6pPr>
            <a:lvl7pPr marL="2971800" indent="-228600" algn="ctr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800" b="1" i="1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7pPr>
            <a:lvl8pPr marL="3429000" indent="-228600" algn="ctr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800" b="1" i="1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8pPr>
            <a:lvl9pPr marL="3886200" indent="-228600" algn="ctr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800" b="1" i="1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9pPr>
          </a:lstStyle>
          <a:p>
            <a:pPr eaLnBrk="1" hangingPunct="1"/>
            <a:fld id="{D96B10B8-E04A-4208-AA68-3A8FCBD63FB9}" type="slidenum">
              <a:rPr lang="sr-Latn-CS" altLang="en-US" sz="1200" smtClean="0">
                <a:latin typeface="Arial" panose="020B0604020202020204" pitchFamily="34" charset="0"/>
              </a:rPr>
              <a:pPr eaLnBrk="1" hangingPunct="1"/>
              <a:t>14</a:t>
            </a:fld>
            <a:endParaRPr lang="sr-Latn-CS" altLang="en-US" sz="1200">
              <a:latin typeface="Arial" panose="020B0604020202020204" pitchFamily="34" charset="0"/>
            </a:endParaRPr>
          </a:p>
        </p:txBody>
      </p:sp>
      <p:pic>
        <p:nvPicPr>
          <p:cNvPr id="4" name="Picture 7" descr="rad36D68.jpg">
            <a:extLst>
              <a:ext uri="{FF2B5EF4-FFF2-40B4-BE49-F238E27FC236}">
                <a16:creationId xmlns:a16="http://schemas.microsoft.com/office/drawing/2014/main" id="{E5047237-2340-A81E-4711-25AB3E9EFB0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13" y="3357563"/>
            <a:ext cx="2071687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radDA9C8.jpg">
            <a:extLst>
              <a:ext uri="{FF2B5EF4-FFF2-40B4-BE49-F238E27FC236}">
                <a16:creationId xmlns:a16="http://schemas.microsoft.com/office/drawing/2014/main" id="{E03995AB-8D08-08FC-2B2E-402BFCF084A9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57563"/>
            <a:ext cx="4643438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rad724E8.jpg">
            <a:extLst>
              <a:ext uri="{FF2B5EF4-FFF2-40B4-BE49-F238E27FC236}">
                <a16:creationId xmlns:a16="http://schemas.microsoft.com/office/drawing/2014/main" id="{291830A7-45C7-1195-BE84-4389F3F28E2D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292725" cy="335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radB9307.jpg">
            <a:extLst>
              <a:ext uri="{FF2B5EF4-FFF2-40B4-BE49-F238E27FC236}">
                <a16:creationId xmlns:a16="http://schemas.microsoft.com/office/drawing/2014/main" id="{78189D3F-C28F-9DA4-7654-8E2395C7E878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357563"/>
            <a:ext cx="2413000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94479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86CF8784-8A31-613A-2F1C-A847BA0C1679}"/>
              </a:ext>
            </a:extLst>
          </p:cNvPr>
          <p:cNvSpPr txBox="1">
            <a:spLocks noChangeArrowheads="1"/>
          </p:cNvSpPr>
          <p:nvPr/>
        </p:nvSpPr>
        <p:spPr>
          <a:xfrm>
            <a:off x="8407401" y="810883"/>
            <a:ext cx="2786062" cy="314325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Scheme and x-ray:</a:t>
            </a: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"Sliding " hernia with</a:t>
            </a: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postoperative</a:t>
            </a: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results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E866293C-2D57-1EF2-E9B8-3706A13BDE0A}"/>
              </a:ext>
            </a:extLst>
          </p:cNvPr>
          <p:cNvSpPr txBox="1">
            <a:spLocks/>
          </p:cNvSpPr>
          <p:nvPr/>
        </p:nvSpPr>
        <p:spPr>
          <a:xfrm>
            <a:off x="6553200" y="6248400"/>
            <a:ext cx="2133600" cy="47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sz="2800" b="1" i="1" kern="120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defRPr>
            </a:lvl1pPr>
            <a:lvl2pPr marL="742950" indent="-285750" algn="l" defTabSz="457200" rtl="0" eaLnBrk="0" latinLnBrk="0" hangingPunct="0">
              <a:defRPr sz="2800" b="1" i="1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1143000" indent="-228600" algn="l" defTabSz="457200" rtl="0" eaLnBrk="0" latinLnBrk="0" hangingPunct="0">
              <a:defRPr sz="2800" b="1" i="1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1600200" indent="-228600" algn="l" defTabSz="457200" rtl="0" eaLnBrk="0" latinLnBrk="0" hangingPunct="0">
              <a:defRPr sz="2800" b="1" i="1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2057400" indent="-228600" algn="l" defTabSz="457200" rtl="0" eaLnBrk="0" latinLnBrk="0" hangingPunct="0">
              <a:defRPr sz="2800" b="1" i="1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2514600" indent="-228600" algn="ctr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800" b="1" i="1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6pPr>
            <a:lvl7pPr marL="2971800" indent="-228600" algn="ctr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800" b="1" i="1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7pPr>
            <a:lvl8pPr marL="3429000" indent="-228600" algn="ctr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800" b="1" i="1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8pPr>
            <a:lvl9pPr marL="3886200" indent="-228600" algn="ctr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800" b="1" i="1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9pPr>
          </a:lstStyle>
          <a:p>
            <a:pPr eaLnBrk="1" hangingPunct="1"/>
            <a:fld id="{7EB4B8F4-F259-42F2-88A4-0B10DC93FD60}" type="slidenum">
              <a:rPr lang="sr-Latn-CS" altLang="en-US" sz="1200" smtClean="0">
                <a:latin typeface="Arial" panose="020B0604020202020204" pitchFamily="34" charset="0"/>
              </a:rPr>
              <a:pPr eaLnBrk="1" hangingPunct="1"/>
              <a:t>15</a:t>
            </a:fld>
            <a:endParaRPr lang="sr-Latn-CS" altLang="en-US" sz="1200">
              <a:latin typeface="Arial" panose="020B0604020202020204" pitchFamily="34" charset="0"/>
            </a:endParaRPr>
          </a:p>
        </p:txBody>
      </p:sp>
      <p:pic>
        <p:nvPicPr>
          <p:cNvPr id="4" name="Picture 7" descr="rad8E88C.jpg">
            <a:extLst>
              <a:ext uri="{FF2B5EF4-FFF2-40B4-BE49-F238E27FC236}">
                <a16:creationId xmlns:a16="http://schemas.microsoft.com/office/drawing/2014/main" id="{021EB161-2D02-D91E-16AC-F4E6D52D19B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0" y="3500438"/>
            <a:ext cx="2071688" cy="335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rad931D9.jpg">
            <a:extLst>
              <a:ext uri="{FF2B5EF4-FFF2-40B4-BE49-F238E27FC236}">
                <a16:creationId xmlns:a16="http://schemas.microsoft.com/office/drawing/2014/main" id="{1F6B449C-8E72-7632-B989-3092D133E285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862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radEB2E7.jpg">
            <a:extLst>
              <a:ext uri="{FF2B5EF4-FFF2-40B4-BE49-F238E27FC236}">
                <a16:creationId xmlns:a16="http://schemas.microsoft.com/office/drawing/2014/main" id="{D141B721-2474-A323-2C2A-26C0F175CAB9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713" y="3486150"/>
            <a:ext cx="2808287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rad5F32B.jpg">
            <a:extLst>
              <a:ext uri="{FF2B5EF4-FFF2-40B4-BE49-F238E27FC236}">
                <a16:creationId xmlns:a16="http://schemas.microsoft.com/office/drawing/2014/main" id="{45E96217-3239-639B-1266-12CCECB07BF9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0" y="0"/>
            <a:ext cx="2071688" cy="35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65191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C6DF0D3-D993-1DE2-B3BA-107F908A5ECB}"/>
              </a:ext>
            </a:extLst>
          </p:cNvPr>
          <p:cNvSpPr txBox="1"/>
          <p:nvPr/>
        </p:nvSpPr>
        <p:spPr>
          <a:xfrm>
            <a:off x="2794958" y="923352"/>
            <a:ext cx="6510787" cy="52615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>
              <a:solidFill>
                <a:srgbClr val="00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800" b="1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Clinical picture</a:t>
            </a:r>
            <a:endParaRPr lang="sr-Latn-RS" sz="2800" b="1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GB" sz="2800" b="1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Hiatus hernia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❖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Reflux esophagitis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❖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Shoe tying sign – positional regurgitation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❖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Saint's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trias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HH, cholecystitis and colonic diverticulosis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❖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Chronic volvulus of the stomach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❖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Dysphagia in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esophageal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stenosis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❖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Bleeding when incarcerated followed by pain type of acute volvulus of the stomach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❖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Threatening perforation of the stomach into the mediastinum</a:t>
            </a:r>
          </a:p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incarceration with pain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11458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A5DEA60-C921-13EC-317C-25C0947E7977}"/>
              </a:ext>
            </a:extLst>
          </p:cNvPr>
          <p:cNvSpPr txBox="1">
            <a:spLocks noChangeArrowheads="1"/>
          </p:cNvSpPr>
          <p:nvPr/>
        </p:nvSpPr>
        <p:spPr>
          <a:xfrm>
            <a:off x="793629" y="1731667"/>
            <a:ext cx="4511615" cy="2086783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Conservative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✓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Antacids, HCL secretion blockers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✓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Hygienic and dietary regime (positional drainage) 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EC2BBE-3DAF-FC44-F5F8-68654EA754B6}"/>
              </a:ext>
            </a:extLst>
          </p:cNvPr>
          <p:cNvSpPr txBox="1"/>
          <p:nvPr/>
        </p:nvSpPr>
        <p:spPr>
          <a:xfrm>
            <a:off x="5795515" y="1731667"/>
            <a:ext cx="6120440" cy="35671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Surgical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a. Hill: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crural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suture of the diaphragm, small gastropexy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curves for the crura of the diaphragm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b. Nissen: fundoplication in the form of a muff about 6 cm.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distal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esophagus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c.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Belsey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transthoracic fundoplication and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gastropexy for the diaphragm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Mr.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Lortat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Jacob: reconstruction of Hiss angle and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fundopexy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for the diaphragm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CB90EC-8CEB-8745-B262-D03C9D70019A}"/>
              </a:ext>
            </a:extLst>
          </p:cNvPr>
          <p:cNvSpPr txBox="1"/>
          <p:nvPr/>
        </p:nvSpPr>
        <p:spPr>
          <a:xfrm>
            <a:off x="1906079" y="636046"/>
            <a:ext cx="8379841" cy="5959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GB" sz="3200" b="1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TREATMENT OF HIATUS HERNIA</a:t>
            </a:r>
          </a:p>
        </p:txBody>
      </p:sp>
    </p:spTree>
    <p:extLst>
      <p:ext uri="{BB962C8B-B14F-4D97-AF65-F5344CB8AC3E}">
        <p14:creationId xmlns:p14="http://schemas.microsoft.com/office/powerpoint/2010/main" val="4274309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F74BB7BB-C43B-F95E-2F08-F2E5A6E3F8AA}"/>
              </a:ext>
            </a:extLst>
          </p:cNvPr>
          <p:cNvSpPr txBox="1">
            <a:spLocks noChangeArrowheads="1"/>
          </p:cNvSpPr>
          <p:nvPr/>
        </p:nvSpPr>
        <p:spPr>
          <a:xfrm>
            <a:off x="-1" y="0"/>
            <a:ext cx="11162581" cy="1500188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Left: Dorr's anterior fundoplication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Middle: Posterior fundoplication according to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Toupet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circular according to Nissen-Rosetti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Right: Gastropexy according to Nissen 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5AEA6529-F1BC-8D41-7507-36697A8CC605}"/>
              </a:ext>
            </a:extLst>
          </p:cNvPr>
          <p:cNvSpPr txBox="1">
            <a:spLocks/>
          </p:cNvSpPr>
          <p:nvPr/>
        </p:nvSpPr>
        <p:spPr>
          <a:xfrm>
            <a:off x="6553200" y="6248400"/>
            <a:ext cx="2133600" cy="47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sz="2800" b="1" i="1" kern="120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defRPr>
            </a:lvl1pPr>
            <a:lvl2pPr marL="742950" indent="-285750" algn="l" defTabSz="457200" rtl="0" eaLnBrk="0" latinLnBrk="0" hangingPunct="0">
              <a:defRPr sz="2800" b="1" i="1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1143000" indent="-228600" algn="l" defTabSz="457200" rtl="0" eaLnBrk="0" latinLnBrk="0" hangingPunct="0">
              <a:defRPr sz="2800" b="1" i="1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1600200" indent="-228600" algn="l" defTabSz="457200" rtl="0" eaLnBrk="0" latinLnBrk="0" hangingPunct="0">
              <a:defRPr sz="2800" b="1" i="1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2057400" indent="-228600" algn="l" defTabSz="457200" rtl="0" eaLnBrk="0" latinLnBrk="0" hangingPunct="0">
              <a:defRPr sz="2800" b="1" i="1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2514600" indent="-228600" algn="ctr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800" b="1" i="1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6pPr>
            <a:lvl7pPr marL="2971800" indent="-228600" algn="ctr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800" b="1" i="1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7pPr>
            <a:lvl8pPr marL="3429000" indent="-228600" algn="ctr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800" b="1" i="1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8pPr>
            <a:lvl9pPr marL="3886200" indent="-228600" algn="ctr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800" b="1" i="1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9pPr>
          </a:lstStyle>
          <a:p>
            <a:pPr eaLnBrk="1" hangingPunct="1"/>
            <a:fld id="{2E7320B5-62B1-4EEF-B01B-D99581000049}" type="slidenum">
              <a:rPr lang="sr-Latn-CS" altLang="en-US" sz="1200" smtClean="0">
                <a:latin typeface="Arial" panose="020B0604020202020204" pitchFamily="34" charset="0"/>
              </a:rPr>
              <a:pPr eaLnBrk="1" hangingPunct="1"/>
              <a:t>18</a:t>
            </a:fld>
            <a:endParaRPr lang="sr-Latn-CS" altLang="en-US" sz="1200">
              <a:latin typeface="Arial" panose="020B0604020202020204" pitchFamily="34" charset="0"/>
            </a:endParaRPr>
          </a:p>
        </p:txBody>
      </p:sp>
      <p:pic>
        <p:nvPicPr>
          <p:cNvPr id="4" name="Picture 9" descr="rad54108.jpg">
            <a:extLst>
              <a:ext uri="{FF2B5EF4-FFF2-40B4-BE49-F238E27FC236}">
                <a16:creationId xmlns:a16="http://schemas.microsoft.com/office/drawing/2014/main" id="{BD3537F0-DF22-74EC-E8B4-E44EF8BB01C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71938"/>
            <a:ext cx="2928938" cy="278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" descr="rad92DC5.jpg">
            <a:extLst>
              <a:ext uri="{FF2B5EF4-FFF2-40B4-BE49-F238E27FC236}">
                <a16:creationId xmlns:a16="http://schemas.microsoft.com/office/drawing/2014/main" id="{95D0E23F-174F-72ED-F693-1DE9428DF300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3071813" cy="292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 descr="rad4CF6B.jpg">
            <a:extLst>
              <a:ext uri="{FF2B5EF4-FFF2-40B4-BE49-F238E27FC236}">
                <a16:creationId xmlns:a16="http://schemas.microsoft.com/office/drawing/2014/main" id="{5B59B080-8565-FD35-8C34-1818F08DFD15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38" y="4071938"/>
            <a:ext cx="2667000" cy="278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 descr="rad6ABF6.jpg">
            <a:extLst>
              <a:ext uri="{FF2B5EF4-FFF2-40B4-BE49-F238E27FC236}">
                <a16:creationId xmlns:a16="http://schemas.microsoft.com/office/drawing/2014/main" id="{B86C8FBC-6817-6A88-E70A-6A14156ACD35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1143000"/>
            <a:ext cx="2571750" cy="294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 descr="rad43C97.jpg">
            <a:extLst>
              <a:ext uri="{FF2B5EF4-FFF2-40B4-BE49-F238E27FC236}">
                <a16:creationId xmlns:a16="http://schemas.microsoft.com/office/drawing/2014/main" id="{2E23D415-B185-D1CE-397B-45483873A756}"/>
              </a:ext>
            </a:extLst>
          </p:cNvPr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25" y="4071938"/>
            <a:ext cx="3571875" cy="278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4" descr="rad2853D.jpg">
            <a:extLst>
              <a:ext uri="{FF2B5EF4-FFF2-40B4-BE49-F238E27FC236}">
                <a16:creationId xmlns:a16="http://schemas.microsoft.com/office/drawing/2014/main" id="{335BE91A-27CD-0A8E-7534-3D7AAE9A529D}"/>
              </a:ext>
            </a:extLst>
          </p:cNvPr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63" y="1143000"/>
            <a:ext cx="3500437" cy="294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6281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EF2AE17-0E0D-05C3-1269-1D5AD8EECE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6759" y="537910"/>
            <a:ext cx="6980281" cy="5994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95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2DAAC-1F80-91F1-86AE-78B5FCA00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Congenital malformations</a:t>
            </a:r>
            <a:endParaRPr lang="en-US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77C59-0C6F-A67C-32F8-A2A973761B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60575" y="2400859"/>
            <a:ext cx="10131425" cy="3649133"/>
          </a:xfrm>
        </p:spPr>
        <p:txBody>
          <a:bodyPr>
            <a:no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6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❖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Duplications of the diaphragm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6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✓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Partial or complete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6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✓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Accessory diaphragm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6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✓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Clinical picture of lung compression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6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✓ Surgical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therapy , urgency depends on the level of pulmonary function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disorder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6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❖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Diaphragm relaxations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6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✓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High lying atrophic diaphragm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( diaphragm eventration)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6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✓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Paralysis of n. </a:t>
            </a:r>
            <a:r>
              <a:rPr lang="en-US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phrenicus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and in birth trauma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6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✓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adults, it is more common on the left, and in children, on the right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6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✓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Treatment is surgical correction (</a:t>
            </a:r>
            <a:r>
              <a:rPr lang="en-US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phrenoplasty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)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08493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4D55D-0969-86F8-AC85-580B1B706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6725" y="186796"/>
            <a:ext cx="10131425" cy="1456267"/>
          </a:xfrm>
        </p:spPr>
        <p:txBody>
          <a:bodyPr/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Diaphragm relaxation: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Diagnostics and operative treatment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4" name="Picture 10" descr="radA0A44.jpg">
            <a:extLst>
              <a:ext uri="{FF2B5EF4-FFF2-40B4-BE49-F238E27FC236}">
                <a16:creationId xmlns:a16="http://schemas.microsoft.com/office/drawing/2014/main" id="{9A45938F-9245-C596-70BE-0A93272C638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159329"/>
            <a:ext cx="3857625" cy="315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1" descr="rad66989.jpg">
            <a:extLst>
              <a:ext uri="{FF2B5EF4-FFF2-40B4-BE49-F238E27FC236}">
                <a16:creationId xmlns:a16="http://schemas.microsoft.com/office/drawing/2014/main" id="{B2E854AC-E1C5-E2A8-11C9-CDF1CBB755EF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2" y="4596077"/>
            <a:ext cx="2571750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3" descr="rad861A5.jpg">
            <a:extLst>
              <a:ext uri="{FF2B5EF4-FFF2-40B4-BE49-F238E27FC236}">
                <a16:creationId xmlns:a16="http://schemas.microsoft.com/office/drawing/2014/main" id="{571138C7-D09A-79C8-69D7-F606E9161733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" y="2604407"/>
            <a:ext cx="2786063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4" descr="radCED58.jpg">
            <a:extLst>
              <a:ext uri="{FF2B5EF4-FFF2-40B4-BE49-F238E27FC236}">
                <a16:creationId xmlns:a16="http://schemas.microsoft.com/office/drawing/2014/main" id="{9A953923-0CC1-9A01-61C0-BCCA2EC16F02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0" y="4804682"/>
            <a:ext cx="4679950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5" descr="rad597B9.jpg">
            <a:extLst>
              <a:ext uri="{FF2B5EF4-FFF2-40B4-BE49-F238E27FC236}">
                <a16:creationId xmlns:a16="http://schemas.microsoft.com/office/drawing/2014/main" id="{4DDAC083-FF16-5AA8-EACA-15B9FC84F0DA}"/>
              </a:ext>
            </a:extLst>
          </p:cNvPr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2893" y="1021329"/>
            <a:ext cx="2500312" cy="316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6" descr="radF7E15.jpg">
            <a:extLst>
              <a:ext uri="{FF2B5EF4-FFF2-40B4-BE49-F238E27FC236}">
                <a16:creationId xmlns:a16="http://schemas.microsoft.com/office/drawing/2014/main" id="{B419600E-463F-2625-9B91-2BCECE66845B}"/>
              </a:ext>
            </a:extLst>
          </p:cNvPr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4280" y="1159329"/>
            <a:ext cx="1928813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2" descr="rad2D6D6.jpg">
            <a:extLst>
              <a:ext uri="{FF2B5EF4-FFF2-40B4-BE49-F238E27FC236}">
                <a16:creationId xmlns:a16="http://schemas.microsoft.com/office/drawing/2014/main" id="{44AFE25A-4A2B-4011-7929-8344EE221210}"/>
              </a:ext>
            </a:extLst>
          </p:cNvPr>
          <p:cNvPicPr>
            <a:picLocks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0" y="32657"/>
            <a:ext cx="2786063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7773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DEAD0-14E8-833F-9D7A-53A9201D39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589280"/>
            <a:ext cx="10131425" cy="1456267"/>
          </a:xfrm>
        </p:spPr>
        <p:txBody>
          <a:bodyPr/>
          <a:lstStyle/>
          <a:p>
            <a:pPr algn="ctr"/>
            <a:r>
              <a:rPr lang="en-US" sz="3600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Congenital hernias of the diaphragm</a:t>
            </a:r>
            <a:endParaRPr lang="en-US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98A7A2-B4EE-D0F1-886D-231B9A0E15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81356" y="2443991"/>
            <a:ext cx="10131425" cy="3649133"/>
          </a:xfrm>
        </p:spPr>
        <p:txBody>
          <a:bodyPr>
            <a:normAutofit fontScale="85000" lnSpcReduction="10000"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❖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Hernia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Bochdalek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✓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Left posterolateral pleuroperitoneal hiatus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✓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Prolapses (stomach, colon and jejunum, spleen) in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chest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✓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Displacement of the mediastinum, cyanosis, vomiting,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inability to swallow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✓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Urgent surgical correction is required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✓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Hiatus hernia of the short esophagus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(Brachy &amp; short esophagus) 2%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✓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Cardia at 10 cm. above the diaphragm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✓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Treatment is surgery (Collis -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Nisenn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6584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B4293-2832-9BDF-48CB-EB88DCB53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Acquired malformations of the diaphragm</a:t>
            </a:r>
            <a:endParaRPr lang="en-US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D2B91-EC13-F32E-C7E5-2FD8D0CECB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8223" y="2167946"/>
            <a:ext cx="10131425" cy="3649133"/>
          </a:xfrm>
        </p:spPr>
        <p:txBody>
          <a:bodyPr/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❖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Retrosternal hernia ( Morgagni –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Larey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)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✓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Passes in the costosternal angle through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perforations for passage a. internal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mammariae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✓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symptoms are the result of intestinal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obstructions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✓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Treatment is urgent surgical intervention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(reposition and closing of the diaphragm gap)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0667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1BBC70-BAFD-B167-EA35-F0D1312EF3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Traumatic hernias</a:t>
            </a:r>
            <a:endParaRPr lang="en-US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D17398-B891-742B-B395-34F7F43CB4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0805" y="2236957"/>
            <a:ext cx="10131425" cy="3649133"/>
          </a:xfrm>
        </p:spPr>
        <p:txBody>
          <a:bodyPr>
            <a:normAutofit fontScale="92500" lnSpcReduction="20000"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❖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Projectiles, stabs, fall from a height, punch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steering wheel in the sternum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✓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tendinous part breaks, or there is an avulsion of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ribs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✓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Emergency condition: prolapse and entrapment of organs in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chest, heart and lung disorders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✓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Emergency surgery: organ repositioning in the abdomen and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suture of the diaphragm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Segoe UI Symbol" panose="020B0502040204020203" pitchFamily="34" charset="0"/>
                <a:ea typeface="Calibri" panose="020F0502020204030204" pitchFamily="34" charset="0"/>
                <a:cs typeface="Segoe UI Symbol" panose="020B0502040204020203" pitchFamily="34" charset="0"/>
              </a:rPr>
              <a:t>✓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Chronic rupture: traumatic hernia se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sometimes he discovers by chance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gastroduodenography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or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irrigography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6945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0221A6-398A-0095-0043-598044AD4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443419"/>
            <a:ext cx="10131425" cy="1456267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Diaphragm injuries: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Mechanism of action of forces, colon and stomach in the chest cavity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4" name="Picture 8" descr="rad7F30A.jpg">
            <a:extLst>
              <a:ext uri="{FF2B5EF4-FFF2-40B4-BE49-F238E27FC236}">
                <a16:creationId xmlns:a16="http://schemas.microsoft.com/office/drawing/2014/main" id="{C00C466A-6BA1-5F52-3C37-5589BCEFCF4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541" y="1657305"/>
            <a:ext cx="3214687" cy="242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1" descr="rad00355.jpg">
            <a:extLst>
              <a:ext uri="{FF2B5EF4-FFF2-40B4-BE49-F238E27FC236}">
                <a16:creationId xmlns:a16="http://schemas.microsoft.com/office/drawing/2014/main" id="{E59516BA-01CE-5854-ECF7-D2E3395AC1CC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1646" y="4232059"/>
            <a:ext cx="3292475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radB053A.jpg">
            <a:extLst>
              <a:ext uri="{FF2B5EF4-FFF2-40B4-BE49-F238E27FC236}">
                <a16:creationId xmlns:a16="http://schemas.microsoft.com/office/drawing/2014/main" id="{0743435A-CE05-600D-C4AA-9B82FCA1D77F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950" y="1657305"/>
            <a:ext cx="3458235" cy="275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rad73AD9.jpg">
            <a:extLst>
              <a:ext uri="{FF2B5EF4-FFF2-40B4-BE49-F238E27FC236}">
                <a16:creationId xmlns:a16="http://schemas.microsoft.com/office/drawing/2014/main" id="{5F60E898-92B4-1D25-E919-5649CAC7D3BE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471" y="4429124"/>
            <a:ext cx="2781538" cy="2428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2" descr="rad1830B.jpg">
            <a:extLst>
              <a:ext uri="{FF2B5EF4-FFF2-40B4-BE49-F238E27FC236}">
                <a16:creationId xmlns:a16="http://schemas.microsoft.com/office/drawing/2014/main" id="{60C2C73A-C25C-ECA5-9C91-CD92F1A36485}"/>
              </a:ext>
            </a:extLst>
          </p:cNvPr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3134" y="2366917"/>
            <a:ext cx="4500562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67133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33B64872-9420-7809-49E3-F23D7B593FB9}"/>
              </a:ext>
            </a:extLst>
          </p:cNvPr>
          <p:cNvSpPr txBox="1">
            <a:spLocks noChangeArrowheads="1"/>
          </p:cNvSpPr>
          <p:nvPr/>
        </p:nvSpPr>
        <p:spPr>
          <a:xfrm>
            <a:off x="4738598" y="2926003"/>
            <a:ext cx="3024188" cy="3716337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Top left:</a:t>
            </a:r>
          </a:p>
          <a:p>
            <a:pPr>
              <a:defRPr/>
            </a:pPr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Diaphragm injury</a:t>
            </a:r>
          </a:p>
          <a:p>
            <a:pPr>
              <a:defRPr/>
            </a:pPr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and liver</a:t>
            </a:r>
          </a:p>
          <a:p>
            <a:pPr>
              <a:defRPr/>
            </a:pPr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Top right:</a:t>
            </a:r>
          </a:p>
          <a:p>
            <a:pPr>
              <a:defRPr/>
            </a:pPr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Knife injury</a:t>
            </a:r>
          </a:p>
          <a:p>
            <a:pPr>
              <a:defRPr/>
            </a:pPr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Bottom left:</a:t>
            </a:r>
          </a:p>
          <a:p>
            <a:pPr>
              <a:defRPr/>
            </a:pPr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Rupture of the diaphragm</a:t>
            </a:r>
          </a:p>
          <a:p>
            <a:pPr>
              <a:defRPr/>
            </a:pPr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Bottom right:</a:t>
            </a:r>
          </a:p>
          <a:p>
            <a:pPr>
              <a:defRPr/>
            </a:pPr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Shooting channels </a:t>
            </a:r>
          </a:p>
        </p:txBody>
      </p:sp>
      <p:pic>
        <p:nvPicPr>
          <p:cNvPr id="5" name="Picture 7" descr="rad42CF4.jpg">
            <a:extLst>
              <a:ext uri="{FF2B5EF4-FFF2-40B4-BE49-F238E27FC236}">
                <a16:creationId xmlns:a16="http://schemas.microsoft.com/office/drawing/2014/main" id="{C5050470-F737-61EC-6851-97B65E7D145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117" y="3143250"/>
            <a:ext cx="2771775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rad11949.jpg">
            <a:extLst>
              <a:ext uri="{FF2B5EF4-FFF2-40B4-BE49-F238E27FC236}">
                <a16:creationId xmlns:a16="http://schemas.microsoft.com/office/drawing/2014/main" id="{0FB7DD2B-437D-C5C2-4793-FF4FA0D284C9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61" y="-396"/>
            <a:ext cx="4427538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rad62A6A.jpg">
            <a:extLst>
              <a:ext uri="{FF2B5EF4-FFF2-40B4-BE49-F238E27FC236}">
                <a16:creationId xmlns:a16="http://schemas.microsoft.com/office/drawing/2014/main" id="{BDAF0D56-FE53-A457-3FDD-C623A99A48FC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1464" y="-396"/>
            <a:ext cx="4714875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 descr="rad054C5.jpg">
            <a:extLst>
              <a:ext uri="{FF2B5EF4-FFF2-40B4-BE49-F238E27FC236}">
                <a16:creationId xmlns:a16="http://schemas.microsoft.com/office/drawing/2014/main" id="{7DA91F75-34C0-58A1-13C4-31A26FA23C35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4492" y="3142854"/>
            <a:ext cx="3419475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7430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{F65EDBFA-9B53-4137-87DE-4B2BBD504220}tf03457452</Template>
  <TotalTime>271</TotalTime>
  <Words>766</Words>
  <Application>Microsoft Office PowerPoint</Application>
  <PresentationFormat>Widescreen</PresentationFormat>
  <Paragraphs>128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Segoe UI Symbol</vt:lpstr>
      <vt:lpstr>Times New Roman</vt:lpstr>
      <vt:lpstr>Celestial</vt:lpstr>
      <vt:lpstr>Surgery of the diaphragm</vt:lpstr>
      <vt:lpstr>PowerPoint Presentation</vt:lpstr>
      <vt:lpstr>Congenital malformations</vt:lpstr>
      <vt:lpstr>Diaphragm relaxation: Diagnostics and operative treatment </vt:lpstr>
      <vt:lpstr>Congenital hernias of the diaphragm</vt:lpstr>
      <vt:lpstr>Acquired malformations of the diaphragm</vt:lpstr>
      <vt:lpstr>Traumatic hernias</vt:lpstr>
      <vt:lpstr>Diaphragm injuries:   Mechanism of action of forces, colon and stomach in the chest cavity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Surgery of the diaphragm</dc:title>
  <dc:creator>mladen pavlovic</dc:creator>
  <cp:lastModifiedBy>mladen pavlovic</cp:lastModifiedBy>
  <cp:revision>20</cp:revision>
  <dcterms:created xsi:type="dcterms:W3CDTF">2023-09-01T20:29:33Z</dcterms:created>
  <dcterms:modified xsi:type="dcterms:W3CDTF">2023-09-10T07:48:19Z</dcterms:modified>
</cp:coreProperties>
</file>